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65" r:id="rId4"/>
    <p:sldId id="264" r:id="rId5"/>
    <p:sldId id="257" r:id="rId6"/>
    <p:sldId id="258" r:id="rId7"/>
    <p:sldId id="266" r:id="rId8"/>
    <p:sldId id="267" r:id="rId9"/>
    <p:sldId id="273" r:id="rId10"/>
    <p:sldId id="272" r:id="rId11"/>
    <p:sldId id="271" r:id="rId12"/>
    <p:sldId id="270" r:id="rId13"/>
  </p:sldIdLst>
  <p:sldSz cx="15544800" cy="10058400"/>
  <p:notesSz cx="9296400" cy="14782800"/>
  <p:defaultTextStyle>
    <a:defPPr>
      <a:defRPr lang="en-U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4" autoAdjust="0"/>
    <p:restoredTop sz="94471" autoAdjust="0"/>
  </p:normalViewPr>
  <p:slideViewPr>
    <p:cSldViewPr>
      <p:cViewPr varScale="1">
        <p:scale>
          <a:sx n="59" d="100"/>
          <a:sy n="59" d="100"/>
        </p:scale>
        <p:origin x="-702" y="-90"/>
      </p:cViewPr>
      <p:guideLst>
        <p:guide orient="horz" pos="3168"/>
        <p:guide pos="48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3124627"/>
            <a:ext cx="13213080" cy="2156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20" y="5699760"/>
            <a:ext cx="1088136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158428" y="591397"/>
            <a:ext cx="5945345" cy="125869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2387" y="591397"/>
            <a:ext cx="17576960" cy="125869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7" y="6462713"/>
            <a:ext cx="13212763" cy="19986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727" y="4262439"/>
            <a:ext cx="13212763" cy="22002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4833-0C26-4C6F-9D9D-A7E7599B40B9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31F2-C8FC-461D-82F6-7BC2E53553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876" y="2251076"/>
            <a:ext cx="6867526" cy="9382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876" y="3189288"/>
            <a:ext cx="6867526" cy="5795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226" y="2251076"/>
            <a:ext cx="6870700" cy="9382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226" y="3189288"/>
            <a:ext cx="6870700" cy="5795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4833-0C26-4C6F-9D9D-A7E7599B40B9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31F2-C8FC-461D-82F6-7BC2E53553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4833-0C26-4C6F-9D9D-A7E7599B40B9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31F2-C8FC-461D-82F6-7BC2E53553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4833-0C26-4C6F-9D9D-A7E7599B40B9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31F2-C8FC-461D-82F6-7BC2E53553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75" y="400051"/>
            <a:ext cx="5113337" cy="1704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6951" y="400050"/>
            <a:ext cx="8689975" cy="8585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875" y="2105026"/>
            <a:ext cx="5113337" cy="6880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4833-0C26-4C6F-9D9D-A7E7599B40B9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31F2-C8FC-461D-82F6-7BC2E53553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413" y="7040563"/>
            <a:ext cx="9328150" cy="8318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413" y="898526"/>
            <a:ext cx="9328150" cy="6035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413" y="7872413"/>
            <a:ext cx="9328150" cy="11795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4833-0C26-4C6F-9D9D-A7E7599B40B9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31F2-C8FC-461D-82F6-7BC2E53553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4833-0C26-4C6F-9D9D-A7E7599B40B9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31F2-C8FC-461D-82F6-7BC2E53553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69663" y="403225"/>
            <a:ext cx="3497262" cy="8582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875" y="403225"/>
            <a:ext cx="10339388" cy="8582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4833-0C26-4C6F-9D9D-A7E7599B40B9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31F2-C8FC-461D-82F6-7BC2E53553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6463454"/>
            <a:ext cx="13213080" cy="199771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4263180"/>
            <a:ext cx="13213080" cy="220027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2388" y="3441277"/>
            <a:ext cx="11761153" cy="973709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42623" y="3441277"/>
            <a:ext cx="11761153" cy="973709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02802"/>
            <a:ext cx="1399032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2" y="2251499"/>
            <a:ext cx="6868320" cy="93831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2" y="3189817"/>
            <a:ext cx="6868320" cy="579522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544" y="2251499"/>
            <a:ext cx="6871018" cy="93831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544" y="3189817"/>
            <a:ext cx="6871018" cy="579522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1" y="400473"/>
            <a:ext cx="5114132" cy="170434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589" y="400474"/>
            <a:ext cx="8689975" cy="8584566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1" y="2104814"/>
            <a:ext cx="5114132" cy="6880226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890" y="7040880"/>
            <a:ext cx="9326880" cy="83121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890" y="898737"/>
            <a:ext cx="9326880" cy="603504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890" y="7872096"/>
            <a:ext cx="9326880" cy="1180464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02802"/>
            <a:ext cx="13990320" cy="16764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2346964"/>
            <a:ext cx="13990320" cy="6638079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" y="9322650"/>
            <a:ext cx="3627120" cy="535517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56AF4-4238-4E2A-8F0D-36AE658DFE80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1140" y="9322650"/>
            <a:ext cx="4922520" cy="535517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0440" y="9322650"/>
            <a:ext cx="3627120" cy="535517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8F83-CA51-4E81-96D4-2472C57F6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6304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03225"/>
            <a:ext cx="1398905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875" y="2346326"/>
            <a:ext cx="13989050" cy="6638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875" y="9323388"/>
            <a:ext cx="36258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4833-0C26-4C6F-9D9D-A7E7599B40B9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1775" y="9323388"/>
            <a:ext cx="49212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1075" y="9323388"/>
            <a:ext cx="36258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B31F2-C8FC-461D-82F6-7BC2E53553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RRT_Spring_Update_030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269" y="0"/>
            <a:ext cx="15306261" cy="1005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CowToD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43200" y="-2743201"/>
            <a:ext cx="10058400" cy="1554480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9600" y="457200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East Central Regional Rail Trail</a:t>
            </a:r>
          </a:p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North of Cow Creek to Dale St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353800" y="8305800"/>
            <a:ext cx="1237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Rotary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Park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30" name="4-Point Star 29"/>
          <p:cNvSpPr/>
          <p:nvPr/>
        </p:nvSpPr>
        <p:spPr>
          <a:xfrm>
            <a:off x="12626546" y="8686800"/>
            <a:ext cx="228600" cy="228600"/>
          </a:xfrm>
          <a:prstGeom prst="star4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20220000">
            <a:off x="504127" y="4399310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Cow Creek Rd</a:t>
            </a:r>
          </a:p>
        </p:txBody>
      </p:sp>
      <p:sp>
        <p:nvSpPr>
          <p:cNvPr id="32" name="TextBox 31"/>
          <p:cNvSpPr txBox="1"/>
          <p:nvPr/>
        </p:nvSpPr>
        <p:spPr>
          <a:xfrm rot="20520000">
            <a:off x="304800" y="4012397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Planned 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rot="60000" flipV="1">
            <a:off x="268488" y="3988431"/>
            <a:ext cx="2011680" cy="685800"/>
          </a:xfrm>
          <a:prstGeom prst="line">
            <a:avLst/>
          </a:prstGeom>
          <a:ln w="38100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-120000">
            <a:off x="13368545" y="7708813"/>
            <a:ext cx="1484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Dale St</a:t>
            </a:r>
          </a:p>
        </p:txBody>
      </p:sp>
      <p:sp>
        <p:nvSpPr>
          <p:cNvPr id="41" name="TextBox 40"/>
          <p:cNvSpPr txBox="1"/>
          <p:nvPr/>
        </p:nvSpPr>
        <p:spPr>
          <a:xfrm rot="4070286">
            <a:off x="11269765" y="6474335"/>
            <a:ext cx="162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Park Av</a:t>
            </a:r>
          </a:p>
        </p:txBody>
      </p:sp>
      <p:pic>
        <p:nvPicPr>
          <p:cNvPr id="42" name="Picture 41" descr="Interstate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612408"/>
            <a:ext cx="457200" cy="4572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 rot="20635091">
            <a:off x="7851401" y="4373656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Old Mission Rd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715000" y="6858000"/>
            <a:ext cx="609600" cy="457200"/>
            <a:chOff x="2674960" y="2514600"/>
            <a:chExt cx="609600" cy="457200"/>
          </a:xfrm>
        </p:grpSpPr>
        <p:sp>
          <p:nvSpPr>
            <p:cNvPr id="47" name="Oval 46"/>
            <p:cNvSpPr/>
            <p:nvPr/>
          </p:nvSpPr>
          <p:spPr>
            <a:xfrm>
              <a:off x="2721592" y="2514600"/>
              <a:ext cx="457200" cy="4572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74960" y="2563504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442</a:t>
              </a:r>
              <a:endParaRPr lang="en-US" sz="1800" b="1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85800" y="1524000"/>
            <a:ext cx="3988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3.8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miles –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Late 2014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RRT_Spring_Update_030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269" y="0"/>
            <a:ext cx="15306261" cy="1005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monToK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43200" y="-2743201"/>
            <a:ext cx="10058400" cy="155448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4572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Spring To Spring Trail</a:t>
            </a:r>
          </a:p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Grand Av - Lemon St to King St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715720">
            <a:off x="2314653" y="6197449"/>
            <a:ext cx="1551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Lemon St</a:t>
            </a:r>
          </a:p>
        </p:txBody>
      </p:sp>
      <p:sp>
        <p:nvSpPr>
          <p:cNvPr id="7" name="TextBox 6"/>
          <p:cNvSpPr txBox="1"/>
          <p:nvPr/>
        </p:nvSpPr>
        <p:spPr>
          <a:xfrm rot="16715720">
            <a:off x="11247569" y="5389697"/>
            <a:ext cx="1279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King St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96174" y="5469148"/>
            <a:ext cx="2971800" cy="7620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20000">
            <a:off x="685800" y="5200830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Existing 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4391" y="4933838"/>
            <a:ext cx="3200400" cy="9637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60000">
            <a:off x="12881517" y="4603650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Existing 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940000">
            <a:off x="4090560" y="4892069"/>
            <a:ext cx="19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Grand Av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02975" y="8377050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CSX R/R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9600" y="1600200"/>
            <a:ext cx="777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1.8 miles – Begins Late 2013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ndAvPHII_Typical REV 2-typ-4 ALT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Wksp\SMcClain\JerryBrinton\SpringToSpring\FrenchToDetro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43201" y="-2743200"/>
            <a:ext cx="10058400" cy="155448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4572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Spring To Spring Trail</a:t>
            </a:r>
          </a:p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French Avenue to Detroit Terrace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888673" y="5449714"/>
            <a:ext cx="188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French Ave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5093801" y="4906079"/>
            <a:ext cx="158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Springs Ave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55" y="5867400"/>
            <a:ext cx="1441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Trailhead/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Parking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344" y="7467600"/>
            <a:ext cx="2815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Blue Spring State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Park Entrance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15600" y="7475560"/>
            <a:ext cx="1203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Ancient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Sinkhole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0" y="6873150"/>
            <a:ext cx="1122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SunRail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334000" y="6324600"/>
            <a:ext cx="609600" cy="533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0058400" y="7162800"/>
            <a:ext cx="533400" cy="3810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95800" y="7620000"/>
            <a:ext cx="2411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Steel Truss Bridge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Over SunRail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191000" y="7010400"/>
            <a:ext cx="381000" cy="6096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12959899" y="8245604"/>
            <a:ext cx="1912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Detroit Ter</a:t>
            </a:r>
          </a:p>
        </p:txBody>
      </p:sp>
      <p:sp>
        <p:nvSpPr>
          <p:cNvPr id="25" name="Freeform 24"/>
          <p:cNvSpPr/>
          <p:nvPr/>
        </p:nvSpPr>
        <p:spPr>
          <a:xfrm>
            <a:off x="273132" y="7032171"/>
            <a:ext cx="2547258" cy="318655"/>
          </a:xfrm>
          <a:custGeom>
            <a:avLst/>
            <a:gdLst>
              <a:gd name="connsiteX0" fmla="*/ 2547258 w 2547258"/>
              <a:gd name="connsiteY0" fmla="*/ 318655 h 318655"/>
              <a:gd name="connsiteX1" fmla="*/ 2487881 w 2547258"/>
              <a:gd name="connsiteY1" fmla="*/ 217715 h 318655"/>
              <a:gd name="connsiteX2" fmla="*/ 2470068 w 2547258"/>
              <a:gd name="connsiteY2" fmla="*/ 128650 h 318655"/>
              <a:gd name="connsiteX3" fmla="*/ 2398816 w 2547258"/>
              <a:gd name="connsiteY3" fmla="*/ 51460 h 318655"/>
              <a:gd name="connsiteX4" fmla="*/ 2274125 w 2547258"/>
              <a:gd name="connsiteY4" fmla="*/ 39585 h 318655"/>
              <a:gd name="connsiteX5" fmla="*/ 2006930 w 2547258"/>
              <a:gd name="connsiteY5" fmla="*/ 27710 h 318655"/>
              <a:gd name="connsiteX6" fmla="*/ 1775362 w 2547258"/>
              <a:gd name="connsiteY6" fmla="*/ 21772 h 318655"/>
              <a:gd name="connsiteX7" fmla="*/ 1585356 w 2547258"/>
              <a:gd name="connsiteY7" fmla="*/ 39585 h 318655"/>
              <a:gd name="connsiteX8" fmla="*/ 1264723 w 2547258"/>
              <a:gd name="connsiteY8" fmla="*/ 33647 h 318655"/>
              <a:gd name="connsiteX9" fmla="*/ 783772 w 2547258"/>
              <a:gd name="connsiteY9" fmla="*/ 45523 h 318655"/>
              <a:gd name="connsiteX10" fmla="*/ 475013 w 2547258"/>
              <a:gd name="connsiteY10" fmla="*/ 3959 h 318655"/>
              <a:gd name="connsiteX11" fmla="*/ 273133 w 2547258"/>
              <a:gd name="connsiteY11" fmla="*/ 21772 h 318655"/>
              <a:gd name="connsiteX12" fmla="*/ 160317 w 2547258"/>
              <a:gd name="connsiteY12" fmla="*/ 39585 h 318655"/>
              <a:gd name="connsiteX13" fmla="*/ 0 w 2547258"/>
              <a:gd name="connsiteY13" fmla="*/ 15834 h 31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7258" h="318655">
                <a:moveTo>
                  <a:pt x="2547258" y="318655"/>
                </a:moveTo>
                <a:cubicBezTo>
                  <a:pt x="2524002" y="284018"/>
                  <a:pt x="2500746" y="249382"/>
                  <a:pt x="2487881" y="217715"/>
                </a:cubicBezTo>
                <a:cubicBezTo>
                  <a:pt x="2475016" y="186048"/>
                  <a:pt x="2484912" y="156359"/>
                  <a:pt x="2470068" y="128650"/>
                </a:cubicBezTo>
                <a:cubicBezTo>
                  <a:pt x="2455224" y="100941"/>
                  <a:pt x="2431473" y="66304"/>
                  <a:pt x="2398816" y="51460"/>
                </a:cubicBezTo>
                <a:cubicBezTo>
                  <a:pt x="2366159" y="36616"/>
                  <a:pt x="2339439" y="43543"/>
                  <a:pt x="2274125" y="39585"/>
                </a:cubicBezTo>
                <a:cubicBezTo>
                  <a:pt x="2208811" y="35627"/>
                  <a:pt x="2090057" y="30679"/>
                  <a:pt x="2006930" y="27710"/>
                </a:cubicBezTo>
                <a:cubicBezTo>
                  <a:pt x="1923803" y="24741"/>
                  <a:pt x="1845624" y="19793"/>
                  <a:pt x="1775362" y="21772"/>
                </a:cubicBezTo>
                <a:cubicBezTo>
                  <a:pt x="1705100" y="23751"/>
                  <a:pt x="1585356" y="39585"/>
                  <a:pt x="1585356" y="39585"/>
                </a:cubicBezTo>
                <a:cubicBezTo>
                  <a:pt x="1500250" y="41564"/>
                  <a:pt x="1398320" y="32657"/>
                  <a:pt x="1264723" y="33647"/>
                </a:cubicBezTo>
                <a:cubicBezTo>
                  <a:pt x="1131126" y="34637"/>
                  <a:pt x="915390" y="50471"/>
                  <a:pt x="783772" y="45523"/>
                </a:cubicBezTo>
                <a:cubicBezTo>
                  <a:pt x="652154" y="40575"/>
                  <a:pt x="560120" y="7918"/>
                  <a:pt x="475013" y="3959"/>
                </a:cubicBezTo>
                <a:cubicBezTo>
                  <a:pt x="389906" y="0"/>
                  <a:pt x="325582" y="15834"/>
                  <a:pt x="273133" y="21772"/>
                </a:cubicBezTo>
                <a:cubicBezTo>
                  <a:pt x="220684" y="27710"/>
                  <a:pt x="205839" y="40575"/>
                  <a:pt x="160317" y="39585"/>
                </a:cubicBezTo>
                <a:cubicBezTo>
                  <a:pt x="114795" y="38595"/>
                  <a:pt x="57397" y="27214"/>
                  <a:pt x="0" y="15834"/>
                </a:cubicBez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57200" y="6727898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Existing 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3200400" y="7391400"/>
            <a:ext cx="228600" cy="228600"/>
          </a:xfrm>
          <a:prstGeom prst="star4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428354">
            <a:off x="7549488" y="6939635"/>
            <a:ext cx="102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Tracks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5625279">
            <a:off x="5566080" y="5959470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Blue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0837" y="2667000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Valentine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Park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905000" y="3352800"/>
            <a:ext cx="381000" cy="6096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3944600" y="5410200"/>
            <a:ext cx="0" cy="213360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6200000">
            <a:off x="13242333" y="6014624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Break Line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800" y="160020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2.4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miles –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Mid 2014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Wksp\SMcClain\JerryBrinton\SpringToSpring\DetroitTo17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43201" y="-2743200"/>
            <a:ext cx="10058400" cy="155448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6200000">
            <a:off x="7232973" y="5980237"/>
            <a:ext cx="2148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W Highbanks Av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5242624">
            <a:off x="13252900" y="1419892"/>
            <a:ext cx="1095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Dirksen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pic>
        <p:nvPicPr>
          <p:cNvPr id="7" name="Picture 6" descr="UsHwy17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0600" y="794658"/>
            <a:ext cx="549392" cy="533695"/>
          </a:xfrm>
          <a:prstGeom prst="rect">
            <a:avLst/>
          </a:prstGeom>
        </p:spPr>
      </p:pic>
      <p:pic>
        <p:nvPicPr>
          <p:cNvPr id="8" name="Picture 7" descr="UsHwy92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0200" y="914400"/>
            <a:ext cx="548640" cy="5329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436212">
            <a:off x="13410696" y="749643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Dr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4239269" y="2315952"/>
            <a:ext cx="1046539" cy="474818"/>
          </a:xfrm>
          <a:custGeom>
            <a:avLst/>
            <a:gdLst>
              <a:gd name="connsiteX0" fmla="*/ 0 w 1046539"/>
              <a:gd name="connsiteY0" fmla="*/ 474818 h 474818"/>
              <a:gd name="connsiteX1" fmla="*/ 163852 w 1046539"/>
              <a:gd name="connsiteY1" fmla="*/ 443105 h 474818"/>
              <a:gd name="connsiteX2" fmla="*/ 375274 w 1046539"/>
              <a:gd name="connsiteY2" fmla="*/ 453676 h 474818"/>
              <a:gd name="connsiteX3" fmla="*/ 443986 w 1046539"/>
              <a:gd name="connsiteY3" fmla="*/ 363821 h 474818"/>
              <a:gd name="connsiteX4" fmla="*/ 480985 w 1046539"/>
              <a:gd name="connsiteY4" fmla="*/ 194684 h 474818"/>
              <a:gd name="connsiteX5" fmla="*/ 586696 w 1046539"/>
              <a:gd name="connsiteY5" fmla="*/ 30832 h 474818"/>
              <a:gd name="connsiteX6" fmla="*/ 729406 w 1046539"/>
              <a:gd name="connsiteY6" fmla="*/ 9690 h 474818"/>
              <a:gd name="connsiteX7" fmla="*/ 924971 w 1046539"/>
              <a:gd name="connsiteY7" fmla="*/ 14975 h 474818"/>
              <a:gd name="connsiteX8" fmla="*/ 1046539 w 1046539"/>
              <a:gd name="connsiteY8" fmla="*/ 30832 h 47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539" h="474818">
                <a:moveTo>
                  <a:pt x="0" y="474818"/>
                </a:moveTo>
                <a:cubicBezTo>
                  <a:pt x="50653" y="460723"/>
                  <a:pt x="101306" y="446629"/>
                  <a:pt x="163852" y="443105"/>
                </a:cubicBezTo>
                <a:cubicBezTo>
                  <a:pt x="226398" y="439581"/>
                  <a:pt x="328585" y="466890"/>
                  <a:pt x="375274" y="453676"/>
                </a:cubicBezTo>
                <a:cubicBezTo>
                  <a:pt x="421963" y="440462"/>
                  <a:pt x="426367" y="406986"/>
                  <a:pt x="443986" y="363821"/>
                </a:cubicBezTo>
                <a:cubicBezTo>
                  <a:pt x="461605" y="320656"/>
                  <a:pt x="457200" y="250182"/>
                  <a:pt x="480985" y="194684"/>
                </a:cubicBezTo>
                <a:cubicBezTo>
                  <a:pt x="504770" y="139186"/>
                  <a:pt x="545292" y="61664"/>
                  <a:pt x="586696" y="30832"/>
                </a:cubicBezTo>
                <a:cubicBezTo>
                  <a:pt x="628100" y="0"/>
                  <a:pt x="673027" y="12333"/>
                  <a:pt x="729406" y="9690"/>
                </a:cubicBezTo>
                <a:cubicBezTo>
                  <a:pt x="785785" y="7047"/>
                  <a:pt x="872116" y="11451"/>
                  <a:pt x="924971" y="14975"/>
                </a:cubicBezTo>
                <a:cubicBezTo>
                  <a:pt x="977826" y="18499"/>
                  <a:pt x="1012182" y="24665"/>
                  <a:pt x="1046539" y="30832"/>
                </a:cubicBez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3789997" y="243135"/>
            <a:ext cx="554983" cy="2922909"/>
          </a:xfrm>
          <a:custGeom>
            <a:avLst/>
            <a:gdLst>
              <a:gd name="connsiteX0" fmla="*/ 554983 w 554983"/>
              <a:gd name="connsiteY0" fmla="*/ 2922909 h 2922909"/>
              <a:gd name="connsiteX1" fmla="*/ 417559 w 554983"/>
              <a:gd name="connsiteY1" fmla="*/ 2468352 h 2922909"/>
              <a:gd name="connsiteX2" fmla="*/ 412274 w 554983"/>
              <a:gd name="connsiteY2" fmla="*/ 2251644 h 2922909"/>
              <a:gd name="connsiteX3" fmla="*/ 327705 w 554983"/>
              <a:gd name="connsiteY3" fmla="*/ 1960939 h 2922909"/>
              <a:gd name="connsiteX4" fmla="*/ 332990 w 554983"/>
              <a:gd name="connsiteY4" fmla="*/ 1786516 h 2922909"/>
              <a:gd name="connsiteX5" fmla="*/ 311848 w 554983"/>
              <a:gd name="connsiteY5" fmla="*/ 1638520 h 2922909"/>
              <a:gd name="connsiteX6" fmla="*/ 216708 w 554983"/>
              <a:gd name="connsiteY6" fmla="*/ 1474668 h 2922909"/>
              <a:gd name="connsiteX7" fmla="*/ 58142 w 554983"/>
              <a:gd name="connsiteY7" fmla="*/ 1189249 h 2922909"/>
              <a:gd name="connsiteX8" fmla="*/ 5286 w 554983"/>
              <a:gd name="connsiteY8" fmla="*/ 930257 h 2922909"/>
              <a:gd name="connsiteX9" fmla="*/ 26428 w 554983"/>
              <a:gd name="connsiteY9" fmla="*/ 655408 h 2922909"/>
              <a:gd name="connsiteX10" fmla="*/ 52856 w 554983"/>
              <a:gd name="connsiteY10" fmla="*/ 380560 h 2922909"/>
              <a:gd name="connsiteX11" fmla="*/ 95141 w 554983"/>
              <a:gd name="connsiteY11" fmla="*/ 142710 h 2922909"/>
              <a:gd name="connsiteX12" fmla="*/ 142711 w 554983"/>
              <a:gd name="connsiteY12" fmla="*/ 0 h 292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983" h="2922909">
                <a:moveTo>
                  <a:pt x="554983" y="2922909"/>
                </a:moveTo>
                <a:cubicBezTo>
                  <a:pt x="498163" y="2751569"/>
                  <a:pt x="441344" y="2580229"/>
                  <a:pt x="417559" y="2468352"/>
                </a:cubicBezTo>
                <a:cubicBezTo>
                  <a:pt x="393774" y="2356475"/>
                  <a:pt x="427250" y="2336213"/>
                  <a:pt x="412274" y="2251644"/>
                </a:cubicBezTo>
                <a:cubicBezTo>
                  <a:pt x="397298" y="2167075"/>
                  <a:pt x="340919" y="2038460"/>
                  <a:pt x="327705" y="1960939"/>
                </a:cubicBezTo>
                <a:cubicBezTo>
                  <a:pt x="314491" y="1883418"/>
                  <a:pt x="335633" y="1840252"/>
                  <a:pt x="332990" y="1786516"/>
                </a:cubicBezTo>
                <a:cubicBezTo>
                  <a:pt x="330347" y="1732780"/>
                  <a:pt x="331228" y="1690495"/>
                  <a:pt x="311848" y="1638520"/>
                </a:cubicBezTo>
                <a:cubicBezTo>
                  <a:pt x="292468" y="1586545"/>
                  <a:pt x="258992" y="1549546"/>
                  <a:pt x="216708" y="1474668"/>
                </a:cubicBezTo>
                <a:cubicBezTo>
                  <a:pt x="174424" y="1399790"/>
                  <a:pt x="93379" y="1279984"/>
                  <a:pt x="58142" y="1189249"/>
                </a:cubicBezTo>
                <a:cubicBezTo>
                  <a:pt x="22905" y="1098514"/>
                  <a:pt x="10572" y="1019231"/>
                  <a:pt x="5286" y="930257"/>
                </a:cubicBezTo>
                <a:cubicBezTo>
                  <a:pt x="0" y="841283"/>
                  <a:pt x="18500" y="747024"/>
                  <a:pt x="26428" y="655408"/>
                </a:cubicBezTo>
                <a:cubicBezTo>
                  <a:pt x="34356" y="563792"/>
                  <a:pt x="41404" y="466010"/>
                  <a:pt x="52856" y="380560"/>
                </a:cubicBezTo>
                <a:cubicBezTo>
                  <a:pt x="64308" y="295110"/>
                  <a:pt x="80165" y="206137"/>
                  <a:pt x="95141" y="142710"/>
                </a:cubicBezTo>
                <a:cubicBezTo>
                  <a:pt x="110117" y="79283"/>
                  <a:pt x="126414" y="39641"/>
                  <a:pt x="142711" y="0"/>
                </a:cubicBez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420600" y="381000"/>
            <a:ext cx="1124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Existing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87400" y="8305800"/>
            <a:ext cx="1242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Adobe Hebrew" pitchFamily="18" charset="-79"/>
                <a:cs typeface="Adobe Hebrew" pitchFamily="18" charset="-79"/>
              </a:rPr>
              <a:t>KONOMAC</a:t>
            </a:r>
          </a:p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Adobe Hebrew" pitchFamily="18" charset="-79"/>
                <a:cs typeface="Adobe Hebrew" pitchFamily="18" charset="-79"/>
              </a:rPr>
              <a:t>LAKE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9488" y="4405952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Donald Smith</a:t>
            </a:r>
          </a:p>
        </p:txBody>
      </p:sp>
      <p:sp>
        <p:nvSpPr>
          <p:cNvPr id="18" name="TextBox 17"/>
          <p:cNvSpPr txBox="1"/>
          <p:nvPr/>
        </p:nvSpPr>
        <p:spPr>
          <a:xfrm rot="20656889">
            <a:off x="4775032" y="4347040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Blvd</a:t>
            </a:r>
            <a:endParaRPr lang="en-US" sz="1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4572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Spring To Spring Trail</a:t>
            </a:r>
          </a:p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Detroit Terrace to us 17/92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4802" y="7606786"/>
            <a:ext cx="1912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Detroit 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5715000"/>
            <a:ext cx="2190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Progress Energy</a:t>
            </a:r>
          </a:p>
          <a:p>
            <a:pPr algn="ctr"/>
            <a:r>
              <a:rPr lang="en-US" sz="1600" dirty="0" smtClean="0"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Plant</a:t>
            </a:r>
            <a:endParaRPr lang="en-US" sz="1600" dirty="0"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39504" y="4661848"/>
            <a:ext cx="0" cy="213360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337237" y="5266272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Break 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9200" y="4800600"/>
            <a:ext cx="2585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Rob Sullivan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Community Park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239000" y="5562600"/>
            <a:ext cx="762000" cy="12192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020800" y="533400"/>
            <a:ext cx="1287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Gemini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Springs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Park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28" name="4-Point Star 27"/>
          <p:cNvSpPr/>
          <p:nvPr/>
        </p:nvSpPr>
        <p:spPr>
          <a:xfrm>
            <a:off x="14249400" y="1524000"/>
            <a:ext cx="228600" cy="228600"/>
          </a:xfrm>
          <a:prstGeom prst="star4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5800" y="1676400"/>
            <a:ext cx="5919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4.9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miles –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Currently Unfunded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n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43201" y="-2743202"/>
            <a:ext cx="10058401" cy="155448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4572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Spring To Spring Trail</a:t>
            </a:r>
          </a:p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Dirksen Dr – Mansion Blvd to Deltona Blvd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760000">
            <a:off x="3972486" y="5069141"/>
            <a:ext cx="2169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Dirksen Rd</a:t>
            </a:r>
          </a:p>
        </p:txBody>
      </p:sp>
      <p:sp>
        <p:nvSpPr>
          <p:cNvPr id="11" name="Freeform 10"/>
          <p:cNvSpPr/>
          <p:nvPr/>
        </p:nvSpPr>
        <p:spPr>
          <a:xfrm>
            <a:off x="232800" y="6156000"/>
            <a:ext cx="2913600" cy="1107600"/>
          </a:xfrm>
          <a:custGeom>
            <a:avLst/>
            <a:gdLst>
              <a:gd name="connsiteX0" fmla="*/ 2913600 w 2913600"/>
              <a:gd name="connsiteY0" fmla="*/ 0 h 1107600"/>
              <a:gd name="connsiteX1" fmla="*/ 1826400 w 2913600"/>
              <a:gd name="connsiteY1" fmla="*/ 504000 h 1107600"/>
              <a:gd name="connsiteX2" fmla="*/ 1408800 w 2913600"/>
              <a:gd name="connsiteY2" fmla="*/ 698400 h 1107600"/>
              <a:gd name="connsiteX3" fmla="*/ 919200 w 2913600"/>
              <a:gd name="connsiteY3" fmla="*/ 900000 h 1107600"/>
              <a:gd name="connsiteX4" fmla="*/ 544800 w 2913600"/>
              <a:gd name="connsiteY4" fmla="*/ 1015200 h 1107600"/>
              <a:gd name="connsiteX5" fmla="*/ 76800 w 2913600"/>
              <a:gd name="connsiteY5" fmla="*/ 1094400 h 1107600"/>
              <a:gd name="connsiteX6" fmla="*/ 84000 w 2913600"/>
              <a:gd name="connsiteY6" fmla="*/ 1094400 h 1107600"/>
              <a:gd name="connsiteX7" fmla="*/ 84000 w 2913600"/>
              <a:gd name="connsiteY7" fmla="*/ 1094400 h 11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13600" h="1107600">
                <a:moveTo>
                  <a:pt x="2913600" y="0"/>
                </a:moveTo>
                <a:lnTo>
                  <a:pt x="1826400" y="504000"/>
                </a:lnTo>
                <a:cubicBezTo>
                  <a:pt x="1575600" y="620400"/>
                  <a:pt x="1560000" y="632400"/>
                  <a:pt x="1408800" y="698400"/>
                </a:cubicBezTo>
                <a:cubicBezTo>
                  <a:pt x="1257600" y="764400"/>
                  <a:pt x="1063200" y="847200"/>
                  <a:pt x="919200" y="900000"/>
                </a:cubicBezTo>
                <a:cubicBezTo>
                  <a:pt x="775200" y="952800"/>
                  <a:pt x="685200" y="982800"/>
                  <a:pt x="544800" y="1015200"/>
                </a:cubicBezTo>
                <a:cubicBezTo>
                  <a:pt x="404400" y="1047600"/>
                  <a:pt x="153600" y="1081200"/>
                  <a:pt x="76800" y="1094400"/>
                </a:cubicBezTo>
                <a:cubicBezTo>
                  <a:pt x="0" y="1107600"/>
                  <a:pt x="84000" y="1094400"/>
                  <a:pt x="84000" y="1094400"/>
                </a:cubicBezTo>
                <a:lnTo>
                  <a:pt x="84000" y="1094400"/>
                </a:ln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0220000">
            <a:off x="853459" y="6438056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Existing 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049125" y="2990850"/>
            <a:ext cx="3219450" cy="1689100"/>
          </a:xfrm>
          <a:custGeom>
            <a:avLst/>
            <a:gdLst>
              <a:gd name="connsiteX0" fmla="*/ 0 w 3219450"/>
              <a:gd name="connsiteY0" fmla="*/ 1638300 h 1689100"/>
              <a:gd name="connsiteX1" fmla="*/ 447675 w 3219450"/>
              <a:gd name="connsiteY1" fmla="*/ 1685925 h 1689100"/>
              <a:gd name="connsiteX2" fmla="*/ 847725 w 3219450"/>
              <a:gd name="connsiteY2" fmla="*/ 1619250 h 1689100"/>
              <a:gd name="connsiteX3" fmla="*/ 1228725 w 3219450"/>
              <a:gd name="connsiteY3" fmla="*/ 1400175 h 1689100"/>
              <a:gd name="connsiteX4" fmla="*/ 1647825 w 3219450"/>
              <a:gd name="connsiteY4" fmla="*/ 981075 h 1689100"/>
              <a:gd name="connsiteX5" fmla="*/ 2085975 w 3219450"/>
              <a:gd name="connsiteY5" fmla="*/ 523875 h 1689100"/>
              <a:gd name="connsiteX6" fmla="*/ 2409825 w 3219450"/>
              <a:gd name="connsiteY6" fmla="*/ 247650 h 1689100"/>
              <a:gd name="connsiteX7" fmla="*/ 2838450 w 3219450"/>
              <a:gd name="connsiteY7" fmla="*/ 57150 h 1689100"/>
              <a:gd name="connsiteX8" fmla="*/ 3219450 w 3219450"/>
              <a:gd name="connsiteY8" fmla="*/ 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450" h="1689100">
                <a:moveTo>
                  <a:pt x="0" y="1638300"/>
                </a:moveTo>
                <a:cubicBezTo>
                  <a:pt x="153194" y="1663700"/>
                  <a:pt x="306388" y="1689100"/>
                  <a:pt x="447675" y="1685925"/>
                </a:cubicBezTo>
                <a:cubicBezTo>
                  <a:pt x="588962" y="1682750"/>
                  <a:pt x="717550" y="1666875"/>
                  <a:pt x="847725" y="1619250"/>
                </a:cubicBezTo>
                <a:cubicBezTo>
                  <a:pt x="977900" y="1571625"/>
                  <a:pt x="1095375" y="1506537"/>
                  <a:pt x="1228725" y="1400175"/>
                </a:cubicBezTo>
                <a:cubicBezTo>
                  <a:pt x="1362075" y="1293813"/>
                  <a:pt x="1504950" y="1127125"/>
                  <a:pt x="1647825" y="981075"/>
                </a:cubicBezTo>
                <a:cubicBezTo>
                  <a:pt x="1790700" y="835025"/>
                  <a:pt x="1958975" y="646112"/>
                  <a:pt x="2085975" y="523875"/>
                </a:cubicBezTo>
                <a:cubicBezTo>
                  <a:pt x="2212975" y="401638"/>
                  <a:pt x="2284413" y="325438"/>
                  <a:pt x="2409825" y="247650"/>
                </a:cubicBezTo>
                <a:cubicBezTo>
                  <a:pt x="2535238" y="169863"/>
                  <a:pt x="2703513" y="98425"/>
                  <a:pt x="2838450" y="57150"/>
                </a:cubicBezTo>
                <a:cubicBezTo>
                  <a:pt x="2973388" y="15875"/>
                  <a:pt x="3096419" y="7937"/>
                  <a:pt x="3219450" y="0"/>
                </a:cubicBez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1125200" y="4419600"/>
            <a:ext cx="904874" cy="208271"/>
          </a:xfrm>
          <a:custGeom>
            <a:avLst/>
            <a:gdLst>
              <a:gd name="connsiteX0" fmla="*/ 0 w 863600"/>
              <a:gd name="connsiteY0" fmla="*/ 0 h 361950"/>
              <a:gd name="connsiteX1" fmla="*/ 504825 w 863600"/>
              <a:gd name="connsiteY1" fmla="*/ 85725 h 361950"/>
              <a:gd name="connsiteX2" fmla="*/ 809625 w 863600"/>
              <a:gd name="connsiteY2" fmla="*/ 142875 h 361950"/>
              <a:gd name="connsiteX3" fmla="*/ 828675 w 863600"/>
              <a:gd name="connsiteY3" fmla="*/ 257175 h 361950"/>
              <a:gd name="connsiteX4" fmla="*/ 828675 w 863600"/>
              <a:gd name="connsiteY4" fmla="*/ 361950 h 361950"/>
              <a:gd name="connsiteX0" fmla="*/ 0 w 863600"/>
              <a:gd name="connsiteY0" fmla="*/ 0 h 361950"/>
              <a:gd name="connsiteX1" fmla="*/ 0 w 863600"/>
              <a:gd name="connsiteY1" fmla="*/ 153679 h 361950"/>
              <a:gd name="connsiteX2" fmla="*/ 504825 w 863600"/>
              <a:gd name="connsiteY2" fmla="*/ 85725 h 361950"/>
              <a:gd name="connsiteX3" fmla="*/ 809625 w 863600"/>
              <a:gd name="connsiteY3" fmla="*/ 142875 h 361950"/>
              <a:gd name="connsiteX4" fmla="*/ 828675 w 863600"/>
              <a:gd name="connsiteY4" fmla="*/ 257175 h 361950"/>
              <a:gd name="connsiteX5" fmla="*/ 828675 w 863600"/>
              <a:gd name="connsiteY5" fmla="*/ 361950 h 361950"/>
              <a:gd name="connsiteX0" fmla="*/ 0 w 871538"/>
              <a:gd name="connsiteY0" fmla="*/ 0 h 361950"/>
              <a:gd name="connsiteX1" fmla="*/ 0 w 871538"/>
              <a:gd name="connsiteY1" fmla="*/ 153679 h 361950"/>
              <a:gd name="connsiteX2" fmla="*/ 457200 w 871538"/>
              <a:gd name="connsiteY2" fmla="*/ 229879 h 361950"/>
              <a:gd name="connsiteX3" fmla="*/ 809625 w 871538"/>
              <a:gd name="connsiteY3" fmla="*/ 142875 h 361950"/>
              <a:gd name="connsiteX4" fmla="*/ 828675 w 871538"/>
              <a:gd name="connsiteY4" fmla="*/ 257175 h 361950"/>
              <a:gd name="connsiteX5" fmla="*/ 828675 w 871538"/>
              <a:gd name="connsiteY5" fmla="*/ 361950 h 361950"/>
              <a:gd name="connsiteX0" fmla="*/ 0 w 839788"/>
              <a:gd name="connsiteY0" fmla="*/ 0 h 361950"/>
              <a:gd name="connsiteX1" fmla="*/ 0 w 839788"/>
              <a:gd name="connsiteY1" fmla="*/ 153679 h 361950"/>
              <a:gd name="connsiteX2" fmla="*/ 457200 w 839788"/>
              <a:gd name="connsiteY2" fmla="*/ 229879 h 361950"/>
              <a:gd name="connsiteX3" fmla="*/ 762000 w 839788"/>
              <a:gd name="connsiteY3" fmla="*/ 153679 h 361950"/>
              <a:gd name="connsiteX4" fmla="*/ 828675 w 839788"/>
              <a:gd name="connsiteY4" fmla="*/ 257175 h 361950"/>
              <a:gd name="connsiteX5" fmla="*/ 828675 w 839788"/>
              <a:gd name="connsiteY5" fmla="*/ 361950 h 361950"/>
              <a:gd name="connsiteX0" fmla="*/ 0 w 839788"/>
              <a:gd name="connsiteY0" fmla="*/ 0 h 361950"/>
              <a:gd name="connsiteX1" fmla="*/ 0 w 839788"/>
              <a:gd name="connsiteY1" fmla="*/ 153679 h 361950"/>
              <a:gd name="connsiteX2" fmla="*/ 457200 w 839788"/>
              <a:gd name="connsiteY2" fmla="*/ 229879 h 361950"/>
              <a:gd name="connsiteX3" fmla="*/ 828675 w 839788"/>
              <a:gd name="connsiteY3" fmla="*/ 257175 h 361950"/>
              <a:gd name="connsiteX4" fmla="*/ 828675 w 839788"/>
              <a:gd name="connsiteY4" fmla="*/ 361950 h 361950"/>
              <a:gd name="connsiteX0" fmla="*/ 0 w 828675"/>
              <a:gd name="connsiteY0" fmla="*/ 0 h 361950"/>
              <a:gd name="connsiteX1" fmla="*/ 0 w 828675"/>
              <a:gd name="connsiteY1" fmla="*/ 153679 h 361950"/>
              <a:gd name="connsiteX2" fmla="*/ 457200 w 828675"/>
              <a:gd name="connsiteY2" fmla="*/ 229879 h 361950"/>
              <a:gd name="connsiteX3" fmla="*/ 828675 w 828675"/>
              <a:gd name="connsiteY3" fmla="*/ 361950 h 361950"/>
              <a:gd name="connsiteX0" fmla="*/ 0 w 828675"/>
              <a:gd name="connsiteY0" fmla="*/ 0 h 208271"/>
              <a:gd name="connsiteX1" fmla="*/ 457200 w 828675"/>
              <a:gd name="connsiteY1" fmla="*/ 76200 h 208271"/>
              <a:gd name="connsiteX2" fmla="*/ 828675 w 828675"/>
              <a:gd name="connsiteY2" fmla="*/ 208271 h 208271"/>
              <a:gd name="connsiteX0" fmla="*/ 0 w 828675"/>
              <a:gd name="connsiteY0" fmla="*/ 0 h 208271"/>
              <a:gd name="connsiteX1" fmla="*/ 76201 w 828675"/>
              <a:gd name="connsiteY1" fmla="*/ 0 h 208271"/>
              <a:gd name="connsiteX2" fmla="*/ 457200 w 828675"/>
              <a:gd name="connsiteY2" fmla="*/ 76200 h 208271"/>
              <a:gd name="connsiteX3" fmla="*/ 828675 w 828675"/>
              <a:gd name="connsiteY3" fmla="*/ 208271 h 208271"/>
              <a:gd name="connsiteX0" fmla="*/ 0 w 828675"/>
              <a:gd name="connsiteY0" fmla="*/ 0 h 208271"/>
              <a:gd name="connsiteX1" fmla="*/ 457200 w 828675"/>
              <a:gd name="connsiteY1" fmla="*/ 76200 h 208271"/>
              <a:gd name="connsiteX2" fmla="*/ 828675 w 828675"/>
              <a:gd name="connsiteY2" fmla="*/ 208271 h 208271"/>
              <a:gd name="connsiteX0" fmla="*/ 0 w 828675"/>
              <a:gd name="connsiteY0" fmla="*/ 0 h 208271"/>
              <a:gd name="connsiteX1" fmla="*/ 457201 w 828675"/>
              <a:gd name="connsiteY1" fmla="*/ 76200 h 208271"/>
              <a:gd name="connsiteX2" fmla="*/ 828675 w 828675"/>
              <a:gd name="connsiteY2" fmla="*/ 208271 h 208271"/>
              <a:gd name="connsiteX0" fmla="*/ 0 w 904874"/>
              <a:gd name="connsiteY0" fmla="*/ 0 h 208271"/>
              <a:gd name="connsiteX1" fmla="*/ 533400 w 904874"/>
              <a:gd name="connsiteY1" fmla="*/ 76200 h 208271"/>
              <a:gd name="connsiteX2" fmla="*/ 904874 w 904874"/>
              <a:gd name="connsiteY2" fmla="*/ 208271 h 208271"/>
              <a:gd name="connsiteX0" fmla="*/ 0 w 904874"/>
              <a:gd name="connsiteY0" fmla="*/ 0 h 208271"/>
              <a:gd name="connsiteX1" fmla="*/ 533400 w 904874"/>
              <a:gd name="connsiteY1" fmla="*/ 76200 h 208271"/>
              <a:gd name="connsiteX2" fmla="*/ 904874 w 904874"/>
              <a:gd name="connsiteY2" fmla="*/ 208271 h 208271"/>
              <a:gd name="connsiteX0" fmla="*/ 0 w 904874"/>
              <a:gd name="connsiteY0" fmla="*/ 0 h 208271"/>
              <a:gd name="connsiteX1" fmla="*/ 533400 w 904874"/>
              <a:gd name="connsiteY1" fmla="*/ 76200 h 208271"/>
              <a:gd name="connsiteX2" fmla="*/ 904874 w 904874"/>
              <a:gd name="connsiteY2" fmla="*/ 208271 h 208271"/>
              <a:gd name="connsiteX0" fmla="*/ 0 w 904874"/>
              <a:gd name="connsiteY0" fmla="*/ 0 h 208271"/>
              <a:gd name="connsiteX1" fmla="*/ 533400 w 904874"/>
              <a:gd name="connsiteY1" fmla="*/ 76200 h 208271"/>
              <a:gd name="connsiteX2" fmla="*/ 904874 w 904874"/>
              <a:gd name="connsiteY2" fmla="*/ 208271 h 208271"/>
              <a:gd name="connsiteX0" fmla="*/ 0 w 904874"/>
              <a:gd name="connsiteY0" fmla="*/ 0 h 208271"/>
              <a:gd name="connsiteX1" fmla="*/ 904874 w 904874"/>
              <a:gd name="connsiteY1" fmla="*/ 208271 h 20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4874" h="208271">
                <a:moveTo>
                  <a:pt x="0" y="0"/>
                </a:moveTo>
                <a:lnTo>
                  <a:pt x="904874" y="208271"/>
                </a:ln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487400" y="4191000"/>
            <a:ext cx="1124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Existing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8826754">
            <a:off x="13108825" y="3460859"/>
            <a:ext cx="1440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Debary Av</a:t>
            </a:r>
          </a:p>
        </p:txBody>
      </p:sp>
      <p:sp>
        <p:nvSpPr>
          <p:cNvPr id="27" name="TextBox 26"/>
          <p:cNvSpPr txBox="1"/>
          <p:nvPr/>
        </p:nvSpPr>
        <p:spPr>
          <a:xfrm rot="2854835">
            <a:off x="9268538" y="2784336"/>
            <a:ext cx="2215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Deltona Blvd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96800" y="822960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Adobe Hebrew" pitchFamily="18" charset="-79"/>
                <a:cs typeface="Adobe Hebrew" pitchFamily="18" charset="-79"/>
              </a:rPr>
              <a:t>LAKE</a:t>
            </a:r>
          </a:p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Adobe Hebrew" pitchFamily="18" charset="-79"/>
                <a:cs typeface="Adobe Hebrew" pitchFamily="18" charset="-79"/>
              </a:rPr>
              <a:t>MONROE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  <a:latin typeface="Adobe Hebrew" pitchFamily="18" charset="-79"/>
              <a:cs typeface="Adobe Hebrew" pitchFamily="18" charset="-79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1524000" y="2971800"/>
            <a:ext cx="1600200" cy="312420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838200" y="2743200"/>
            <a:ext cx="685800" cy="22860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48352" y="2065360"/>
            <a:ext cx="1297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DeBary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Hall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4600" y="4038600"/>
            <a:ext cx="1124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Existing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pic>
        <p:nvPicPr>
          <p:cNvPr id="19" name="Picture 18" descr="Interst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7696200"/>
            <a:ext cx="457200" cy="457200"/>
          </a:xfrm>
          <a:prstGeom prst="rect">
            <a:avLst/>
          </a:prstGeom>
        </p:spPr>
      </p:pic>
      <p:pic>
        <p:nvPicPr>
          <p:cNvPr id="20" name="Picture 19" descr="Interst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656" y="914400"/>
            <a:ext cx="457200" cy="457200"/>
          </a:xfrm>
          <a:prstGeom prst="rect">
            <a:avLst/>
          </a:prstGeom>
        </p:spPr>
      </p:pic>
      <p:sp>
        <p:nvSpPr>
          <p:cNvPr id="21" name="4-Point Star 20"/>
          <p:cNvSpPr/>
          <p:nvPr/>
        </p:nvSpPr>
        <p:spPr>
          <a:xfrm>
            <a:off x="533400" y="2286000"/>
            <a:ext cx="228600" cy="228600"/>
          </a:xfrm>
          <a:prstGeom prst="star4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1524000"/>
            <a:ext cx="3756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.9 miles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–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Late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2013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15ToGui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43200" y="-2743201"/>
            <a:ext cx="10058400" cy="155448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6200000">
            <a:off x="12435519" y="6197837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Guise Rd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74960" y="2514600"/>
            <a:ext cx="609600" cy="457200"/>
            <a:chOff x="2674960" y="2514600"/>
            <a:chExt cx="609600" cy="457200"/>
          </a:xfrm>
        </p:grpSpPr>
        <p:sp>
          <p:nvSpPr>
            <p:cNvPr id="6" name="Oval 5"/>
            <p:cNvSpPr/>
            <p:nvPr/>
          </p:nvSpPr>
          <p:spPr>
            <a:xfrm>
              <a:off x="2721592" y="2514600"/>
              <a:ext cx="457200" cy="4572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74960" y="2563504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415</a:t>
              </a:r>
              <a:endParaRPr lang="en-US" sz="18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2000" y="6885296"/>
            <a:ext cx="609600" cy="457200"/>
            <a:chOff x="2674960" y="2514600"/>
            <a:chExt cx="609600" cy="457200"/>
          </a:xfrm>
        </p:grpSpPr>
        <p:sp>
          <p:nvSpPr>
            <p:cNvPr id="10" name="Oval 9"/>
            <p:cNvSpPr/>
            <p:nvPr/>
          </p:nvSpPr>
          <p:spPr>
            <a:xfrm>
              <a:off x="2721592" y="2514600"/>
              <a:ext cx="457200" cy="4572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74960" y="2563504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415</a:t>
              </a:r>
              <a:endParaRPr lang="en-US" sz="18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 rot="-60000">
            <a:off x="8582700" y="4736859"/>
            <a:ext cx="3836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Osteen Maytown Rd</a:t>
            </a:r>
          </a:p>
        </p:txBody>
      </p:sp>
      <p:sp>
        <p:nvSpPr>
          <p:cNvPr id="13" name="TextBox 12"/>
          <p:cNvSpPr txBox="1"/>
          <p:nvPr/>
        </p:nvSpPr>
        <p:spPr>
          <a:xfrm rot="60000">
            <a:off x="573937" y="5006405"/>
            <a:ext cx="1949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Enterprise Osteen Rd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90654" y="8534400"/>
            <a:ext cx="2272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Hickory Bluff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Park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57200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East Central Regional Rail Trail</a:t>
            </a:r>
          </a:p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Osteen Maytown Rd – SR 415 to Guise Rd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304800" y="4343400"/>
            <a:ext cx="2438400" cy="60960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840000">
            <a:off x="451011" y="4277756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Existing 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-60000">
            <a:off x="2090161" y="8840438"/>
            <a:ext cx="2076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Lemon Bluff Rd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3258800" y="5181600"/>
            <a:ext cx="1981200" cy="0"/>
          </a:xfrm>
          <a:prstGeom prst="line">
            <a:avLst/>
          </a:prstGeom>
          <a:ln w="38100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392975" y="5196750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Planned 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20" name="4-Point Star 19"/>
          <p:cNvSpPr/>
          <p:nvPr/>
        </p:nvSpPr>
        <p:spPr>
          <a:xfrm>
            <a:off x="12954000" y="8686800"/>
            <a:ext cx="228600" cy="228600"/>
          </a:xfrm>
          <a:prstGeom prst="star4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667000" y="4800600"/>
            <a:ext cx="304800" cy="304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886200" y="3657600"/>
            <a:ext cx="1149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Bridge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24200" y="4267200"/>
            <a:ext cx="762000" cy="533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62000" y="1600200"/>
            <a:ext cx="397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2.6 miles –Late 2014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uiseToSp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43200" y="-2743201"/>
            <a:ext cx="10058400" cy="15544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457200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East Central Regional Rail Trail</a:t>
            </a:r>
          </a:p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Osteen Maytown Rd – Guise Rd to Maytown Spur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3811534" y="7090012"/>
            <a:ext cx="1460311" cy="395785"/>
          </a:xfrm>
          <a:custGeom>
            <a:avLst/>
            <a:gdLst>
              <a:gd name="connsiteX0" fmla="*/ 0 w 1460311"/>
              <a:gd name="connsiteY0" fmla="*/ 395785 h 395785"/>
              <a:gd name="connsiteX1" fmla="*/ 184245 w 1460311"/>
              <a:gd name="connsiteY1" fmla="*/ 279779 h 395785"/>
              <a:gd name="connsiteX2" fmla="*/ 327547 w 1460311"/>
              <a:gd name="connsiteY2" fmla="*/ 225188 h 395785"/>
              <a:gd name="connsiteX3" fmla="*/ 730156 w 1460311"/>
              <a:gd name="connsiteY3" fmla="*/ 136478 h 395785"/>
              <a:gd name="connsiteX4" fmla="*/ 1282890 w 1460311"/>
              <a:gd name="connsiteY4" fmla="*/ 40943 h 395785"/>
              <a:gd name="connsiteX5" fmla="*/ 1460311 w 1460311"/>
              <a:gd name="connsiteY5" fmla="*/ 0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0311" h="395785">
                <a:moveTo>
                  <a:pt x="0" y="395785"/>
                </a:moveTo>
                <a:cubicBezTo>
                  <a:pt x="64827" y="351998"/>
                  <a:pt x="129654" y="308212"/>
                  <a:pt x="184245" y="279779"/>
                </a:cubicBezTo>
                <a:cubicBezTo>
                  <a:pt x="238836" y="251346"/>
                  <a:pt x="236562" y="249072"/>
                  <a:pt x="327547" y="225188"/>
                </a:cubicBezTo>
                <a:cubicBezTo>
                  <a:pt x="418532" y="201304"/>
                  <a:pt x="570932" y="167186"/>
                  <a:pt x="730156" y="136478"/>
                </a:cubicBezTo>
                <a:cubicBezTo>
                  <a:pt x="889380" y="105771"/>
                  <a:pt x="1161198" y="63689"/>
                  <a:pt x="1282890" y="40943"/>
                </a:cubicBezTo>
                <a:cubicBezTo>
                  <a:pt x="1404582" y="18197"/>
                  <a:pt x="1432446" y="9098"/>
                  <a:pt x="1460311" y="0"/>
                </a:cubicBezTo>
              </a:path>
            </a:pathLst>
          </a:custGeom>
          <a:ln w="38100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3804710" y="7513093"/>
            <a:ext cx="1473959" cy="1651379"/>
          </a:xfrm>
          <a:custGeom>
            <a:avLst/>
            <a:gdLst>
              <a:gd name="connsiteX0" fmla="*/ 0 w 1473959"/>
              <a:gd name="connsiteY0" fmla="*/ 0 h 1651379"/>
              <a:gd name="connsiteX1" fmla="*/ 293427 w 1473959"/>
              <a:gd name="connsiteY1" fmla="*/ 245659 h 1651379"/>
              <a:gd name="connsiteX2" fmla="*/ 429905 w 1473959"/>
              <a:gd name="connsiteY2" fmla="*/ 388961 h 1651379"/>
              <a:gd name="connsiteX3" fmla="*/ 709684 w 1473959"/>
              <a:gd name="connsiteY3" fmla="*/ 730155 h 1651379"/>
              <a:gd name="connsiteX4" fmla="*/ 1057702 w 1473959"/>
              <a:gd name="connsiteY4" fmla="*/ 1146411 h 1651379"/>
              <a:gd name="connsiteX5" fmla="*/ 1473959 w 1473959"/>
              <a:gd name="connsiteY5" fmla="*/ 1651379 h 165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3959" h="1651379">
                <a:moveTo>
                  <a:pt x="0" y="0"/>
                </a:moveTo>
                <a:cubicBezTo>
                  <a:pt x="110888" y="90416"/>
                  <a:pt x="221776" y="180832"/>
                  <a:pt x="293427" y="245659"/>
                </a:cubicBezTo>
                <a:cubicBezTo>
                  <a:pt x="365078" y="310486"/>
                  <a:pt x="360529" y="308212"/>
                  <a:pt x="429905" y="388961"/>
                </a:cubicBezTo>
                <a:cubicBezTo>
                  <a:pt x="499281" y="469710"/>
                  <a:pt x="605051" y="603913"/>
                  <a:pt x="709684" y="730155"/>
                </a:cubicBezTo>
                <a:cubicBezTo>
                  <a:pt x="814317" y="856397"/>
                  <a:pt x="1057702" y="1146411"/>
                  <a:pt x="1057702" y="1146411"/>
                </a:cubicBezTo>
                <a:lnTo>
                  <a:pt x="1473959" y="1651379"/>
                </a:lnTo>
              </a:path>
            </a:pathLst>
          </a:custGeom>
          <a:ln w="38100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84328" y="4419600"/>
            <a:ext cx="1447800" cy="0"/>
          </a:xfrm>
          <a:prstGeom prst="line">
            <a:avLst/>
          </a:prstGeom>
          <a:ln w="38100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-120000">
            <a:off x="14020800" y="9040504"/>
            <a:ext cx="9260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Brevard</a:t>
            </a:r>
          </a:p>
          <a:p>
            <a:pPr algn="ctr"/>
            <a:endParaRPr lang="en-US" sz="3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Volusia</a:t>
            </a:r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763361">
            <a:off x="7958209" y="4862030"/>
            <a:ext cx="2461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Maytown 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952" y="3850944"/>
            <a:ext cx="116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Planned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73200" y="7315200"/>
            <a:ext cx="116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Planned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-60000">
            <a:off x="6931152" y="4023777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Osteen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972985" y="3133096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Pell Rd</a:t>
            </a:r>
          </a:p>
        </p:txBody>
      </p:sp>
      <p:sp>
        <p:nvSpPr>
          <p:cNvPr id="19" name="Oval 18"/>
          <p:cNvSpPr/>
          <p:nvPr/>
        </p:nvSpPr>
        <p:spPr>
          <a:xfrm>
            <a:off x="6164240" y="4126176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30257" y="2482282"/>
            <a:ext cx="2595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Gobblers Lodge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 Head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433784" y="3233384"/>
            <a:ext cx="685800" cy="8382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38800" y="4419600"/>
            <a:ext cx="0" cy="10668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60192" y="6025488"/>
            <a:ext cx="2247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Deep Creek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Kayak Launch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750256" y="5562600"/>
            <a:ext cx="990600" cy="533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9325004">
            <a:off x="546969" y="7396781"/>
            <a:ext cx="9618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Seminole</a:t>
            </a:r>
          </a:p>
          <a:p>
            <a:pPr algn="ctr"/>
            <a:endParaRPr lang="en-US" sz="3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Volusia</a:t>
            </a:r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0136971" y="7210501"/>
            <a:ext cx="15167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Lake Harney Rd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5800" y="1524000"/>
            <a:ext cx="3796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1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0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miles – </a:t>
            </a:r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Unfunded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revardToC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43202" y="-2743200"/>
            <a:ext cx="10058400" cy="155448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60000" flipV="1">
            <a:off x="14200496" y="4163704"/>
            <a:ext cx="1066800" cy="381000"/>
          </a:xfrm>
          <a:prstGeom prst="line">
            <a:avLst/>
          </a:prstGeom>
          <a:ln w="38100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2599899" y="293427"/>
            <a:ext cx="1045190" cy="2586251"/>
          </a:xfrm>
          <a:custGeom>
            <a:avLst/>
            <a:gdLst>
              <a:gd name="connsiteX0" fmla="*/ 0 w 1045190"/>
              <a:gd name="connsiteY0" fmla="*/ 2586251 h 2586251"/>
              <a:gd name="connsiteX1" fmla="*/ 341194 w 1045190"/>
              <a:gd name="connsiteY1" fmla="*/ 2169994 h 2586251"/>
              <a:gd name="connsiteX2" fmla="*/ 648268 w 1045190"/>
              <a:gd name="connsiteY2" fmla="*/ 1801504 h 2586251"/>
              <a:gd name="connsiteX3" fmla="*/ 982638 w 1045190"/>
              <a:gd name="connsiteY3" fmla="*/ 1357952 h 2586251"/>
              <a:gd name="connsiteX4" fmla="*/ 1023582 w 1045190"/>
              <a:gd name="connsiteY4" fmla="*/ 1153236 h 2586251"/>
              <a:gd name="connsiteX5" fmla="*/ 893928 w 1045190"/>
              <a:gd name="connsiteY5" fmla="*/ 580030 h 2586251"/>
              <a:gd name="connsiteX6" fmla="*/ 812041 w 1045190"/>
              <a:gd name="connsiteY6" fmla="*/ 232012 h 2586251"/>
              <a:gd name="connsiteX7" fmla="*/ 812041 w 1045190"/>
              <a:gd name="connsiteY7" fmla="*/ 116006 h 2586251"/>
              <a:gd name="connsiteX8" fmla="*/ 846161 w 1045190"/>
              <a:gd name="connsiteY8" fmla="*/ 0 h 258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190" h="2586251">
                <a:moveTo>
                  <a:pt x="0" y="2586251"/>
                </a:moveTo>
                <a:lnTo>
                  <a:pt x="341194" y="2169994"/>
                </a:lnTo>
                <a:cubicBezTo>
                  <a:pt x="449239" y="2039203"/>
                  <a:pt x="541361" y="1936844"/>
                  <a:pt x="648268" y="1801504"/>
                </a:cubicBezTo>
                <a:cubicBezTo>
                  <a:pt x="755175" y="1666164"/>
                  <a:pt x="920086" y="1465997"/>
                  <a:pt x="982638" y="1357952"/>
                </a:cubicBezTo>
                <a:cubicBezTo>
                  <a:pt x="1045190" y="1249907"/>
                  <a:pt x="1038367" y="1282890"/>
                  <a:pt x="1023582" y="1153236"/>
                </a:cubicBezTo>
                <a:cubicBezTo>
                  <a:pt x="1008797" y="1023582"/>
                  <a:pt x="929185" y="733567"/>
                  <a:pt x="893928" y="580030"/>
                </a:cubicBezTo>
                <a:cubicBezTo>
                  <a:pt x="858671" y="426493"/>
                  <a:pt x="825689" y="309349"/>
                  <a:pt x="812041" y="232012"/>
                </a:cubicBezTo>
                <a:cubicBezTo>
                  <a:pt x="798393" y="154675"/>
                  <a:pt x="806354" y="154675"/>
                  <a:pt x="812041" y="116006"/>
                </a:cubicBezTo>
                <a:cubicBezTo>
                  <a:pt x="817728" y="77337"/>
                  <a:pt x="831944" y="38668"/>
                  <a:pt x="846161" y="0"/>
                </a:cubicBezTo>
              </a:path>
            </a:pathLst>
          </a:custGeom>
          <a:ln w="38100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28600" y="4516272"/>
            <a:ext cx="533400" cy="457200"/>
          </a:xfrm>
          <a:prstGeom prst="line">
            <a:avLst/>
          </a:prstGeom>
          <a:ln w="38100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nterstate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7239000"/>
            <a:ext cx="457200" cy="457200"/>
          </a:xfrm>
          <a:prstGeom prst="rect">
            <a:avLst/>
          </a:prstGeom>
        </p:spPr>
      </p:pic>
      <p:pic>
        <p:nvPicPr>
          <p:cNvPr id="13" name="Picture 12" descr="Interstate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25400" y="4419600"/>
            <a:ext cx="457200" cy="45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" y="457200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East Central Regional Rail Trail</a:t>
            </a:r>
          </a:p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Brevard to North of Cow Creek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520000">
            <a:off x="14029178" y="3848321"/>
            <a:ext cx="116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Planned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8480000">
            <a:off x="2369075" y="2107374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Planned 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4849504"/>
            <a:ext cx="116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Planned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Trail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520000">
            <a:off x="10671267" y="5338521"/>
            <a:ext cx="2004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Cow Creek Rd</a:t>
            </a:r>
          </a:p>
        </p:txBody>
      </p:sp>
      <p:sp>
        <p:nvSpPr>
          <p:cNvPr id="19" name="TextBox 18"/>
          <p:cNvSpPr txBox="1"/>
          <p:nvPr/>
        </p:nvSpPr>
        <p:spPr>
          <a:xfrm rot="5400000">
            <a:off x="385018" y="6886143"/>
            <a:ext cx="9260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Brevard</a:t>
            </a:r>
          </a:p>
          <a:p>
            <a:pPr algn="ctr"/>
            <a:endParaRPr lang="en-US" sz="3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ondi" pitchFamily="2" charset="0"/>
              </a:rPr>
              <a:t>Volusia</a:t>
            </a:r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iondi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657696" y="4724400"/>
            <a:ext cx="609600" cy="457200"/>
            <a:chOff x="2674960" y="2514600"/>
            <a:chExt cx="609600" cy="457200"/>
          </a:xfrm>
        </p:grpSpPr>
        <p:sp>
          <p:nvSpPr>
            <p:cNvPr id="22" name="Oval 21"/>
            <p:cNvSpPr/>
            <p:nvPr/>
          </p:nvSpPr>
          <p:spPr>
            <a:xfrm>
              <a:off x="2721592" y="2514600"/>
              <a:ext cx="457200" cy="4572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74960" y="2563504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442</a:t>
              </a:r>
              <a:endParaRPr lang="en-US" sz="1800" b="1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010400" y="1066800"/>
            <a:ext cx="3980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Biondi" pitchFamily="2" charset="0"/>
              </a:rPr>
              <a:t>13.5 miles– Late 2016</a:t>
            </a:r>
            <a:endParaRPr lang="en-US" sz="2400" b="1" dirty="0">
              <a:ln w="3175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Biondi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291</Words>
  <Application>Microsoft Office PowerPoint</Application>
  <PresentationFormat>Custom</PresentationFormat>
  <Paragraphs>126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Stephanie McClain</dc:creator>
  <cp:lastModifiedBy>TBaylie</cp:lastModifiedBy>
  <cp:revision>83</cp:revision>
  <dcterms:created xsi:type="dcterms:W3CDTF">2012-12-11T01:38:13Z</dcterms:created>
  <dcterms:modified xsi:type="dcterms:W3CDTF">2013-05-29T14:38:57Z</dcterms:modified>
</cp:coreProperties>
</file>